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03D2-5383-47B0-82C8-2FE6E15992FA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C2C7-1002-4FF3-A4D7-D8F05B94FA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03D2-5383-47B0-82C8-2FE6E15992FA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C2C7-1002-4FF3-A4D7-D8F05B94FA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03D2-5383-47B0-82C8-2FE6E15992FA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C2C7-1002-4FF3-A4D7-D8F05B94FA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03D2-5383-47B0-82C8-2FE6E15992FA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C2C7-1002-4FF3-A4D7-D8F05B94FA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03D2-5383-47B0-82C8-2FE6E15992FA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C2C7-1002-4FF3-A4D7-D8F05B94FA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03D2-5383-47B0-82C8-2FE6E15992FA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C2C7-1002-4FF3-A4D7-D8F05B94FA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03D2-5383-47B0-82C8-2FE6E15992FA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C2C7-1002-4FF3-A4D7-D8F05B94FA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03D2-5383-47B0-82C8-2FE6E15992FA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C2C7-1002-4FF3-A4D7-D8F05B94FA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03D2-5383-47B0-82C8-2FE6E15992FA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C2C7-1002-4FF3-A4D7-D8F05B94FA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03D2-5383-47B0-82C8-2FE6E15992FA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C2C7-1002-4FF3-A4D7-D8F05B94FA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D4203D2-5383-47B0-82C8-2FE6E15992FA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058C2C7-1002-4FF3-A4D7-D8F05B94FA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D4203D2-5383-47B0-82C8-2FE6E15992FA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058C2C7-1002-4FF3-A4D7-D8F05B94FA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8077200" cy="23574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Программное обеспечение компьютера. </a:t>
            </a:r>
            <a:br>
              <a:rPr lang="ru-RU" dirty="0" smtClean="0"/>
            </a:br>
            <a:r>
              <a:rPr lang="ru-RU" dirty="0" smtClean="0"/>
              <a:t>Операционная система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56435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Козлова Т. В., </a:t>
            </a:r>
          </a:p>
          <a:p>
            <a:r>
              <a:rPr lang="ru-RU" dirty="0" smtClean="0"/>
              <a:t>учитель информатики МБОУ СОШ №18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6851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Операционная система содержит также </a:t>
            </a:r>
            <a:r>
              <a:rPr lang="ru-RU" b="1" u="sng" dirty="0" smtClean="0"/>
              <a:t>сервисные</a:t>
            </a:r>
            <a:r>
              <a:rPr lang="ru-RU" i="1" u="sng" dirty="0" smtClean="0"/>
              <a:t> </a:t>
            </a:r>
            <a:r>
              <a:rPr lang="ru-RU" b="1" u="sng" dirty="0" smtClean="0"/>
              <a:t>программы</a:t>
            </a:r>
            <a:r>
              <a:rPr lang="ru-RU" u="sng" dirty="0" smtClean="0"/>
              <a:t>, </a:t>
            </a:r>
            <a:r>
              <a:rPr lang="ru-RU" dirty="0" smtClean="0"/>
              <a:t>или </a:t>
            </a:r>
            <a:r>
              <a:rPr lang="ru-RU" b="1" u="sng" dirty="0" smtClean="0"/>
              <a:t>утилиты</a:t>
            </a:r>
            <a:r>
              <a:rPr lang="ru-RU" dirty="0" smtClean="0"/>
              <a:t>. Такие программы позволяют обслуживать диски, выполнять операции с файлами, работать в компьютерных сетях и т. д.</a:t>
            </a:r>
          </a:p>
          <a:p>
            <a:r>
              <a:rPr lang="ru-RU" dirty="0" smtClean="0"/>
              <a:t>Для удобства пользователя в операционной системе обычно имеется и </a:t>
            </a:r>
            <a:r>
              <a:rPr lang="ru-RU" b="1" u="sng" dirty="0" smtClean="0"/>
              <a:t>справочная</a:t>
            </a:r>
            <a:r>
              <a:rPr lang="ru-RU" i="1" u="sng" dirty="0" smtClean="0"/>
              <a:t> </a:t>
            </a:r>
            <a:r>
              <a:rPr lang="ru-RU" b="1" u="sng" dirty="0" smtClean="0"/>
              <a:t>система</a:t>
            </a:r>
            <a:r>
              <a:rPr lang="ru-RU" dirty="0" smtClean="0"/>
              <a:t>. Она предназначена для оперативного получения необходимой информации о функционировании как операционной системы в целом, так и о работе ее отдельных модулей.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73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Установка и загрузка операционной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3154007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ru-RU" b="1" u="sng" dirty="0" smtClean="0">
                <a:solidFill>
                  <a:schemeClr val="tx1"/>
                </a:solidFill>
              </a:rPr>
              <a:t>Операционные системы</a:t>
            </a:r>
            <a:r>
              <a:rPr lang="ru-RU" dirty="0" smtClean="0"/>
              <a:t> распространяются на оптических дисках в форме </a:t>
            </a:r>
            <a:r>
              <a:rPr lang="ru-RU" b="1" u="sng" dirty="0" smtClean="0">
                <a:solidFill>
                  <a:schemeClr val="tx1"/>
                </a:solidFill>
              </a:rPr>
              <a:t>дистрибутивов</a:t>
            </a:r>
            <a:r>
              <a:rPr lang="ru-RU" dirty="0" smtClean="0"/>
              <a:t>. Для начала нужно провести </a:t>
            </a:r>
            <a:r>
              <a:rPr lang="ru-RU" b="1" u="sng" dirty="0" smtClean="0">
                <a:solidFill>
                  <a:schemeClr val="tx1"/>
                </a:solidFill>
              </a:rPr>
              <a:t>установку</a:t>
            </a:r>
            <a:r>
              <a:rPr lang="ru-RU" dirty="0" smtClean="0"/>
              <a:t> операционной системы, в процессе которой файлы операционной системы копируются с оптического диска дистрибутива на жесткий диск компьютера.</a:t>
            </a:r>
          </a:p>
          <a:p>
            <a:endParaRPr lang="ru-RU" dirty="0"/>
          </a:p>
        </p:txBody>
      </p:sp>
      <p:pic>
        <p:nvPicPr>
          <p:cNvPr id="4" name="Рисунок 3" descr="https://videouroki.net/videouroki/conspekty/inf8/14-programmnoe-obespechenie-kompyutera-operacionnaya-sistema.files/image00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5429264"/>
            <a:ext cx="3782060" cy="760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3368321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smtClean="0"/>
              <a:t>После </a:t>
            </a:r>
            <a:r>
              <a:rPr lang="ru-RU" b="1" dirty="0" smtClean="0"/>
              <a:t>установки</a:t>
            </a:r>
            <a:r>
              <a:rPr lang="ru-RU" dirty="0" smtClean="0"/>
              <a:t> файлы операционной системы хранятся в долговременной памяти на жестком диске, который называется </a:t>
            </a:r>
            <a:r>
              <a:rPr lang="ru-RU" b="1" u="sng" dirty="0" smtClean="0">
                <a:solidFill>
                  <a:schemeClr val="tx1"/>
                </a:solidFill>
              </a:rPr>
              <a:t>системным</a:t>
            </a:r>
            <a:r>
              <a:rPr lang="ru-RU" dirty="0" smtClean="0"/>
              <a:t>. Но программы могут выполняться, только если они находятся в оперативной памяти компьютера. Поэтому необходима загрузка файлов операционной системы с системного диска в оперативную память.</a:t>
            </a:r>
          </a:p>
          <a:p>
            <a:endParaRPr lang="ru-RU" dirty="0"/>
          </a:p>
        </p:txBody>
      </p:sp>
      <p:pic>
        <p:nvPicPr>
          <p:cNvPr id="4" name="Рисунок 3" descr="https://videouroki.net/videouroki/conspekty/inf8/14-programmnoe-obespechenie-kompyutera-operacionnaya-sistema.files/image00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5429264"/>
            <a:ext cx="4323080" cy="922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001156" cy="264320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В процессе </a:t>
            </a:r>
            <a:r>
              <a:rPr lang="ru-RU" sz="2800" b="1" dirty="0" smtClean="0">
                <a:solidFill>
                  <a:schemeClr val="tx1"/>
                </a:solidFill>
              </a:rPr>
              <a:t>загрузки</a:t>
            </a:r>
            <a:r>
              <a:rPr lang="ru-RU" sz="2800" dirty="0" smtClean="0">
                <a:solidFill>
                  <a:schemeClr val="tx1"/>
                </a:solidFill>
              </a:rPr>
              <a:t> операционной системы сначала производится тестирование работоспособности процессора, памяти и других аппаратных средств компьютера, но при этом на экран монитора выводятся краткие диагностические сообщения о процессе тестирования.</a:t>
            </a:r>
          </a:p>
          <a:p>
            <a:endParaRPr lang="ru-RU" sz="2000" dirty="0"/>
          </a:p>
        </p:txBody>
      </p:sp>
      <p:pic>
        <p:nvPicPr>
          <p:cNvPr id="4" name="Рисунок 3" descr="https://videouroki.net/videouroki/conspekty/inf8/14-programmnoe-obespechenie-kompyutera-operacionnaya-sistema.files/image00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57166"/>
            <a:ext cx="492315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4071942"/>
            <a:ext cx="4572000" cy="26776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После окончания </a:t>
            </a:r>
            <a:r>
              <a:rPr lang="ru-RU" sz="2400" b="1" dirty="0"/>
              <a:t>загрузки</a:t>
            </a:r>
            <a:r>
              <a:rPr lang="ru-RU" sz="2400" dirty="0"/>
              <a:t> операционной системы пользователь получает возможность управлять компьютером с использованием графического интерфейса операционной системы.</a:t>
            </a:r>
          </a:p>
        </p:txBody>
      </p:sp>
      <p:pic>
        <p:nvPicPr>
          <p:cNvPr id="6" name="Рисунок 5" descr="https://videouroki.net/videouroki/conspekty/inf8/14-programmnoe-obespechenie-kompyutera-operacionnaya-sistema.files/image00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4143380"/>
            <a:ext cx="392909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Учебник Н. Д. </a:t>
            </a:r>
            <a:r>
              <a:rPr lang="ru-RU" dirty="0" err="1" smtClean="0"/>
              <a:t>Угринович</a:t>
            </a:r>
            <a:r>
              <a:rPr lang="ru-RU" dirty="0" smtClean="0"/>
              <a:t>, «Информатика и ИКТ», 8 класс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3600" dirty="0" smtClean="0"/>
              <a:t>Компьютер работает под управлением программ. Вся совокупность программ называется</a:t>
            </a:r>
            <a:r>
              <a:rPr lang="ru-RU" sz="3600" i="1" dirty="0" smtClean="0"/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программным</a:t>
            </a:r>
            <a:r>
              <a:rPr lang="ru-RU" sz="3600" b="1" i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обеспечением</a:t>
            </a:r>
            <a:r>
              <a:rPr lang="ru-RU" sz="3600" b="1" i="1" dirty="0" smtClean="0"/>
              <a:t>.</a:t>
            </a:r>
            <a:endParaRPr lang="ru-RU" sz="3600" dirty="0" smtClean="0"/>
          </a:p>
          <a:p>
            <a:r>
              <a:rPr lang="ru-RU" sz="3600" dirty="0" smtClean="0"/>
              <a:t>Базовой и необходимой составляющей программного обеспечения компьютера является </a:t>
            </a:r>
            <a:r>
              <a:rPr lang="ru-RU" sz="3600" b="1" dirty="0" smtClean="0">
                <a:solidFill>
                  <a:schemeClr val="tx1"/>
                </a:solidFill>
              </a:rPr>
              <a:t>операционная система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https://videouroki.net/videouroki/conspekty/inf8/14-programmnoe-obespechenie-kompyutera-operacionnaya-sistema.files/image0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-142900"/>
            <a:ext cx="414340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4292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Операционные системы</a:t>
            </a:r>
            <a:r>
              <a:rPr lang="ru-RU" u="sng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разные, но их назначение и функции одинаковые. Операционная система является основной и необходимой составляющей программного обеспечения компьютера, без нее компьютер не может работать в принципе.</a:t>
            </a:r>
          </a:p>
          <a:p>
            <a:r>
              <a:rPr lang="ru-RU" b="1" u="sng" dirty="0" smtClean="0">
                <a:solidFill>
                  <a:srgbClr val="002060"/>
                </a:solidFill>
              </a:rPr>
              <a:t>Операционная</a:t>
            </a:r>
            <a:r>
              <a:rPr lang="ru-RU" u="sng" dirty="0" smtClean="0">
                <a:solidFill>
                  <a:srgbClr val="002060"/>
                </a:solidFill>
              </a:rPr>
              <a:t> </a:t>
            </a:r>
            <a:r>
              <a:rPr lang="ru-RU" b="1" u="sng" dirty="0" smtClean="0">
                <a:solidFill>
                  <a:srgbClr val="002060"/>
                </a:solidFill>
              </a:rPr>
              <a:t>система</a:t>
            </a:r>
            <a:r>
              <a:rPr lang="ru-RU" u="sng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- комплекс программ, обеспечивающих взаимодействие всех аппаратных и программных частей компьютера между собой и взаимодействие пользователя и компьютера.</a:t>
            </a:r>
          </a:p>
          <a:p>
            <a:r>
              <a:rPr lang="ru-RU" b="1" u="sng" dirty="0" smtClean="0">
                <a:solidFill>
                  <a:srgbClr val="0000FF"/>
                </a:solidFill>
              </a:rPr>
              <a:t>Первой задачей </a:t>
            </a:r>
            <a:r>
              <a:rPr lang="ru-RU" dirty="0" smtClean="0">
                <a:solidFill>
                  <a:srgbClr val="0000FF"/>
                </a:solidFill>
              </a:rPr>
              <a:t>операционной системы является обеспечение совместного функционирования всех аппаратных устройств компьютера.</a:t>
            </a:r>
          </a:p>
          <a:p>
            <a:r>
              <a:rPr lang="ru-RU" b="1" u="sng" dirty="0" smtClean="0">
                <a:solidFill>
                  <a:srgbClr val="C00000"/>
                </a:solidFill>
              </a:rPr>
              <a:t>Второй задачей </a:t>
            </a:r>
            <a:r>
              <a:rPr lang="ru-RU" dirty="0" smtClean="0">
                <a:solidFill>
                  <a:srgbClr val="C00000"/>
                </a:solidFill>
              </a:rPr>
              <a:t>операционной системы является представление пользователю доступа к ресурсам компьютера.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Любая операционная система имеет как минимум 3 компонента: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·        Ядро,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·        Драйверы,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·        Интерфейс.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Все операции, связанные с процессами, выполняются под управлением той части операционной системы, которая называется </a:t>
            </a:r>
            <a:r>
              <a:rPr lang="ru-RU" b="1" u="sng" dirty="0" smtClean="0"/>
              <a:t>ядром</a:t>
            </a:r>
            <a:r>
              <a:rPr lang="ru-RU" u="sng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https://videouroki.net/videouroki/conspekty/inf8/14-programmnoe-obespechenie-kompyutera-operacionnaya-sistema.files/image0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85926"/>
            <a:ext cx="3291840" cy="2458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286411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u="sng" dirty="0" smtClean="0">
                <a:solidFill>
                  <a:schemeClr val="tx1"/>
                </a:solidFill>
              </a:rPr>
              <a:t>Ядро</a:t>
            </a:r>
            <a:r>
              <a:rPr lang="ru-RU" u="sng" dirty="0" smtClean="0">
                <a:solidFill>
                  <a:schemeClr val="tx1"/>
                </a:solidFill>
              </a:rPr>
              <a:t> </a:t>
            </a:r>
            <a:r>
              <a:rPr lang="ru-RU" dirty="0" smtClean="0"/>
              <a:t>представляет собой лишь небольшую часть кода операционной системы в целом, однако оно относится к числу наиболее интенсивно используемых компонент системы. По этой причине </a:t>
            </a:r>
            <a:r>
              <a:rPr lang="ru-RU" b="1" u="sng" dirty="0" smtClean="0">
                <a:solidFill>
                  <a:schemeClr val="tx1"/>
                </a:solidFill>
              </a:rPr>
              <a:t>ядро</a:t>
            </a:r>
            <a:r>
              <a:rPr lang="ru-RU" dirty="0" smtClean="0"/>
              <a:t> обычно резидентно размещается в </a:t>
            </a:r>
            <a:r>
              <a:rPr lang="ru-RU" b="1" u="sng" dirty="0" smtClean="0">
                <a:solidFill>
                  <a:schemeClr val="tx1"/>
                </a:solidFill>
              </a:rPr>
              <a:t>основной памяти</a:t>
            </a:r>
            <a:r>
              <a:rPr lang="ru-RU" dirty="0" smtClean="0"/>
              <a:t>, в то время как другие части операционной системы перемещаются во внешнюю память и обратно по мере необходимости.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773354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u="sng" dirty="0" smtClean="0">
                <a:solidFill>
                  <a:schemeClr val="tx1"/>
                </a:solidFill>
              </a:rPr>
              <a:t>Драйвер</a:t>
            </a:r>
            <a:r>
              <a:rPr lang="ru-RU" sz="3100" dirty="0" smtClean="0"/>
              <a:t> - это компьютерная программа, с помощью которой другая программа (обычно операционная система) получает доступ к аппаратному обеспечению некоторого устройства.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ttps://videouroki.net/videouroki/conspekty/inf8/14-programmnoe-obespechenie-kompyutera-operacionnaya-sistema.files/image00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3643314"/>
            <a:ext cx="355282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1928803"/>
            <a:ext cx="5429256" cy="48936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В общем случае, для использования любого устройства (как внешнего, так и внутреннего) необходим </a:t>
            </a:r>
            <a:r>
              <a:rPr lang="ru-RU" sz="2400" b="1" u="sng" dirty="0">
                <a:solidFill>
                  <a:schemeClr val="tx1"/>
                </a:solidFill>
              </a:rPr>
              <a:t>драйвер</a:t>
            </a:r>
            <a:r>
              <a:rPr lang="ru-RU" sz="2400" dirty="0"/>
              <a:t>. Но обычно с операционными системами поставляются драйверы для ключевых компонентов аппаратного обеспечения, без которых система не сможет работать. Однако для некоторых устройств (таких, как графическая плата или принтер) могут потребоваться специальные </a:t>
            </a:r>
            <a:r>
              <a:rPr lang="ru-RU" sz="2400" b="1" u="sng" dirty="0">
                <a:solidFill>
                  <a:schemeClr val="tx1"/>
                </a:solidFill>
              </a:rPr>
              <a:t>драйверы</a:t>
            </a:r>
            <a:r>
              <a:rPr lang="ru-RU" sz="2400" dirty="0"/>
              <a:t>, обычно предоставляемые производителем устройства.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u="sng" dirty="0" smtClean="0">
                <a:solidFill>
                  <a:schemeClr val="tx1"/>
                </a:solidFill>
              </a:rPr>
              <a:t>Интерфейс</a:t>
            </a:r>
            <a:r>
              <a:rPr lang="ru-RU" sz="3600" dirty="0" smtClean="0"/>
              <a:t> - это оболочка, с помощью которой пользователь общается с компьютером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Для упрощения работы пользователя в состав современных операционных систем, входят программные модули, создающие </a:t>
            </a:r>
            <a:r>
              <a:rPr lang="ru-RU" b="1" u="sng" dirty="0" smtClean="0">
                <a:solidFill>
                  <a:schemeClr val="tx1"/>
                </a:solidFill>
              </a:rPr>
              <a:t>графический пользовательский интерфейс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Различают два вида интерфейса: пользовательский и графический интерфейс.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5715040" cy="5214973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ru-RU" b="1" u="sng" dirty="0" smtClean="0">
                <a:solidFill>
                  <a:schemeClr val="tx1"/>
                </a:solidFill>
              </a:rPr>
              <a:t>Пользовательский интерфейс</a:t>
            </a:r>
            <a:r>
              <a:rPr lang="ru-RU" dirty="0" smtClean="0"/>
              <a:t> - это совокупность правил и приемов, создаваемых программой, с помощью которых пользователь управляет ею. К примеру, программный интерфейс может имитировать изображение проигрывателей компакт-дисков или музыкальных файлов и позволяет управлять ими путем нажатия на соответствующие клавиши проигрывателя.</a:t>
            </a:r>
          </a:p>
          <a:p>
            <a:endParaRPr lang="ru-RU" dirty="0"/>
          </a:p>
        </p:txBody>
      </p:sp>
      <p:pic>
        <p:nvPicPr>
          <p:cNvPr id="4" name="Рисунок 3" descr="https://videouroki.net/videouroki/conspekty/inf8/14-programmnoe-obespechenie-kompyutera-operacionnaya-sistema.files/image00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357430"/>
            <a:ext cx="3071802" cy="2926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786874" cy="314327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ru-RU" b="1" u="sng" dirty="0" smtClean="0"/>
              <a:t>Графический интерфейс</a:t>
            </a:r>
            <a:r>
              <a:rPr lang="ru-RU" u="sng" dirty="0" smtClean="0"/>
              <a:t> </a:t>
            </a:r>
            <a:r>
              <a:rPr lang="ru-RU" dirty="0" smtClean="0"/>
              <a:t>- это комплекс программных средств, позволяющий пользователю ориентироваться в программной среде Windows с использованием графических объектов. Взаимодействие человека с компьютером организовано в форме диалога с использованием ввода и вывода на экран дисплея графической информации, когда управление программами осуществляется с помощью кнопок, меню, окон, экранных панелей и других элементов управления.</a:t>
            </a:r>
          </a:p>
          <a:p>
            <a:endParaRPr lang="ru-RU" dirty="0"/>
          </a:p>
        </p:txBody>
      </p:sp>
      <p:pic>
        <p:nvPicPr>
          <p:cNvPr id="4" name="Рисунок 3" descr="https://videouroki.net/videouroki/conspekty/inf8/14-programmnoe-obespechenie-kompyutera-operacionnaya-sistema.files/image00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4643446"/>
            <a:ext cx="4572032" cy="221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</TotalTime>
  <Words>582</Words>
  <Application>Microsoft Office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Модульная</vt:lpstr>
      <vt:lpstr>Программное обеспечение компьютера.  Операционная система </vt:lpstr>
      <vt:lpstr>Слайд 2</vt:lpstr>
      <vt:lpstr>Слайд 3</vt:lpstr>
      <vt:lpstr>Любая операционная система имеет как минимум 3 компонента:</vt:lpstr>
      <vt:lpstr>Слайд 5</vt:lpstr>
      <vt:lpstr> Драйвер - это компьютерная программа, с помощью которой другая программа (обычно операционная система) получает доступ к аппаратному обеспечению некоторого устройства. </vt:lpstr>
      <vt:lpstr> Интерфейс - это оболочка, с помощью которой пользователь общается с компьютером </vt:lpstr>
      <vt:lpstr>Слайд 8</vt:lpstr>
      <vt:lpstr>Слайд 9</vt:lpstr>
      <vt:lpstr>Слайд 10</vt:lpstr>
      <vt:lpstr>Установка и загрузка операционной системы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компьютера.  Операционная система</dc:title>
  <dc:creator>Тати</dc:creator>
  <cp:lastModifiedBy>Тати</cp:lastModifiedBy>
  <cp:revision>4</cp:revision>
  <dcterms:created xsi:type="dcterms:W3CDTF">2016-12-05T02:39:51Z</dcterms:created>
  <dcterms:modified xsi:type="dcterms:W3CDTF">2017-01-25T02:17:10Z</dcterms:modified>
</cp:coreProperties>
</file>