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BEF1B1B-DC85-4CE4-ADA5-556B696CE6B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EFC473-A5AC-4D22-AFC6-DD72025F9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Оперативная память. Долговременная память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000504"/>
            <a:ext cx="5500726" cy="16382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ru-RU" dirty="0" smtClean="0"/>
              <a:t>Козлова Т. В., </a:t>
            </a:r>
          </a:p>
          <a:p>
            <a:pPr algn="r"/>
            <a:r>
              <a:rPr lang="ru-RU" dirty="0" smtClean="0"/>
              <a:t>учитель информатики МБОУ СОШ №18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Модули такой памяти устанавливаются в специальные разъемы, которые располагаются на системной плате.</a:t>
            </a:r>
          </a:p>
          <a:p>
            <a:endParaRPr lang="ru-RU" dirty="0" smtClean="0"/>
          </a:p>
          <a:p>
            <a:r>
              <a:rPr lang="ru-RU" dirty="0" smtClean="0"/>
              <a:t>Современные модули памяти имеют информационную емкость 2 или 4 Гигабайта.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1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28604"/>
            <a:ext cx="457994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058974"/>
          </a:xfrm>
        </p:spPr>
        <p:txBody>
          <a:bodyPr/>
          <a:lstStyle/>
          <a:p>
            <a:r>
              <a:rPr lang="ru-RU" dirty="0" smtClean="0"/>
              <a:t>Долговременная память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7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Долговременная память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>- это такая память, где информация хранится до тех пор, пока пользователь сам ее не удалит. Иногда эту память называют </a:t>
            </a:r>
            <a:r>
              <a:rPr lang="ru-RU" b="1" dirty="0" smtClean="0">
                <a:solidFill>
                  <a:schemeClr val="tx1"/>
                </a:solidFill>
              </a:rPr>
              <a:t>внешней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Такая память может храниться на различных устройствах. К таким устройствам относятся:</a:t>
            </a:r>
          </a:p>
          <a:p>
            <a:pPr lvl="1"/>
            <a:r>
              <a:rPr lang="ru-RU" dirty="0" smtClean="0"/>
              <a:t>- винчестер, еще его называют </a:t>
            </a:r>
            <a:r>
              <a:rPr lang="ru-RU" b="1" dirty="0" smtClean="0">
                <a:solidFill>
                  <a:schemeClr val="tx1"/>
                </a:solidFill>
              </a:rPr>
              <a:t>жесткий магнитный диск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ru-RU" dirty="0" smtClean="0"/>
              <a:t>- оптические диски, например DVD;</a:t>
            </a:r>
          </a:p>
          <a:p>
            <a:pPr lvl="1"/>
            <a:r>
              <a:rPr lang="ru-RU" dirty="0" smtClean="0"/>
              <a:t>- Flash-память, flash-диски;</a:t>
            </a:r>
          </a:p>
          <a:p>
            <a:pPr lvl="1"/>
            <a:r>
              <a:rPr lang="ru-RU" dirty="0" smtClean="0"/>
              <a:t>- а также дискеты, которые иначе называют </a:t>
            </a:r>
            <a:r>
              <a:rPr lang="ru-RU" b="1" dirty="0" smtClean="0">
                <a:solidFill>
                  <a:schemeClr val="tx1"/>
                </a:solidFill>
              </a:rPr>
              <a:t>гибкие магнитные диски</a:t>
            </a:r>
            <a:r>
              <a:rPr lang="ru-RU" dirty="0" smtClean="0"/>
              <a:t>. Но они уже не используются в современных технологиях, т.к. у них маленькая информационная емкость.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0"/>
            <a:ext cx="2124070" cy="128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Винчестер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Винчестер</a:t>
            </a:r>
            <a:r>
              <a:rPr lang="ru-RU" dirty="0" smtClean="0"/>
              <a:t> представляет собой несколько десятков тонких металлических дисков, которые помещены в металлический корпус и вращаются вокруг одной оси, и притом очень быстро. </a:t>
            </a:r>
          </a:p>
          <a:p>
            <a:r>
              <a:rPr lang="ru-RU" dirty="0" smtClean="0"/>
              <a:t>Что касается информации, то она хранится в сегментах дисковой памяти, так называемых </a:t>
            </a:r>
            <a:r>
              <a:rPr lang="ru-RU" b="1" dirty="0" smtClean="0"/>
              <a:t>дорожках</a:t>
            </a:r>
            <a:r>
              <a:rPr lang="ru-RU" dirty="0" smtClean="0"/>
              <a:t>. Они состоят из нескольких участков, которые либо намагниченные, либо не намагниченные.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0"/>
            <a:ext cx="2618740" cy="228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Винчестер</a:t>
            </a:r>
            <a:endParaRPr lang="ru-RU" dirty="0"/>
          </a:p>
        </p:txBody>
      </p:sp>
      <p:pic>
        <p:nvPicPr>
          <p:cNvPr id="4" name="Содержимое 3" descr="https://videouroki.net/videouroki/conspekty/inf8/11-operativnaya-pamyat-dolgovremennaya-pamyat.files/image01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43314"/>
            <a:ext cx="26574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1428736"/>
            <a:ext cx="8072494" cy="181588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Если сравнить эти участки с компьютерным двоичным кодом, то намагниченному участку соответствует компьютерная единица, а не намагниченному - компьютерный ноль.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3357562"/>
            <a:ext cx="5429288" cy="317009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/>
              <a:t>Если же мы записываем или считываем информацию с винчестера, то сверхминиатюрная магнитная головка устанавливается на определенную дорожку и начинает запись или считывание нужной нам информации. Такие головки могут считывать или записывать информацию более чем с сотни тысяч концентрических дорожек. Именно поэтому, емкость жестких дисков может достигать нескольких терабайт.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535782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Так в процессе считывания информации с оптического диска луч лазера, который находится в дисководе, попадает на поверхность вращающегося диска и отражается.</a:t>
            </a:r>
          </a:p>
          <a:p>
            <a:r>
              <a:rPr lang="ru-RU" sz="2400" dirty="0" smtClean="0"/>
              <a:t>Следовательно, поверхность диска на каждом участке отражается по-разному, если отражает - то это у нас намагниченный участок и ему соответствует компьютерная единица, и если не отражает - то это не намагниченный участок и ему соответствует компьютерный ноль.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Винчестер</a:t>
            </a:r>
            <a:endParaRPr lang="ru-RU" dirty="0"/>
          </a:p>
        </p:txBody>
      </p:sp>
      <p:pic>
        <p:nvPicPr>
          <p:cNvPr id="5" name="Рисунок 4" descr="https://videouroki.net/videouroki/conspekty/inf8/11-operativnaya-pamyat-dolgovremennaya-pamyat.files/image0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85728"/>
            <a:ext cx="485778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 как вы уже поняли, что на диске информация хранится на одной дорожке, которая начинается от центра и идет к периферии, если внимательно посмотреть, то можно заметить, что дорожка по своей форме похожа на раковину улитки.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Винчестер</a:t>
            </a:r>
            <a:endParaRPr kumimoji="0" lang="ru-RU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https://videouroki.net/videouroki/conspekty/inf8/11-operativnaya-pamyat-dolgovremennaya-pamyat.files/image0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428604"/>
            <a:ext cx="479679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Оптические диски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Оптические диски</a:t>
            </a:r>
            <a:r>
              <a:rPr lang="ru-RU" dirty="0" smtClean="0"/>
              <a:t> бывают различных типов, например, СD, CD-RW, DVD, DVD-RW и </a:t>
            </a:r>
            <a:r>
              <a:rPr lang="ru-RU" dirty="0" err="1" smtClean="0"/>
              <a:t>Blu-ray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Как вы уже знаете, информационная емкость СD и CD-RW дисков небольшая, всего лишь 700 Мегабайт. А вот DVD и DVD-RW имеют гораздо больше памяти для записи, чем СD и CD-RW диски. Их информационный объем достигает до 4,7 Гигабайт.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1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42852"/>
            <a:ext cx="3071834" cy="242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Оптические диски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3"/>
            <a:ext cx="8786874" cy="5143537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На СD-RW и DVD-RW информацию можно перезаписывать, а на CD-R и DVD-R - нельзя.</a:t>
            </a:r>
          </a:p>
          <a:p>
            <a:r>
              <a:rPr lang="ru-RU" dirty="0" smtClean="0"/>
              <a:t>Но что касается </a:t>
            </a:r>
            <a:r>
              <a:rPr lang="ru-RU" dirty="0" err="1" smtClean="0"/>
              <a:t>Blu-ray</a:t>
            </a:r>
            <a:r>
              <a:rPr lang="ru-RU" dirty="0" smtClean="0"/>
              <a:t> дисков, то у них информационная емкость огромная, по сравнению с предыдущими дисками. Информационная емкость </a:t>
            </a:r>
            <a:r>
              <a:rPr lang="ru-RU" dirty="0" err="1" smtClean="0"/>
              <a:t>Blu-ray</a:t>
            </a:r>
            <a:r>
              <a:rPr lang="ru-RU" dirty="0" smtClean="0"/>
              <a:t> диска зависит от количества слоев на диске. Он может быть однослойный, двухслойным, трехслойном и т.д. </a:t>
            </a:r>
          </a:p>
          <a:p>
            <a:r>
              <a:rPr lang="ru-RU" dirty="0" smtClean="0"/>
              <a:t>Например, если же у нас </a:t>
            </a:r>
            <a:r>
              <a:rPr lang="ru-RU" dirty="0" err="1" smtClean="0"/>
              <a:t>Blu-ray</a:t>
            </a:r>
            <a:r>
              <a:rPr lang="ru-RU" dirty="0" smtClean="0"/>
              <a:t> диск - однослойный, то его память равна 25 </a:t>
            </a:r>
            <a:r>
              <a:rPr lang="ru-RU" dirty="0" err="1" smtClean="0"/>
              <a:t>Гигибайт</a:t>
            </a:r>
            <a:r>
              <a:rPr lang="ru-RU" dirty="0" smtClean="0"/>
              <a:t>, если же двухслойный, то 50 Гигабайт, трехслойный - 100 Гигабайт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Энергонезависимая долговременная память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1"/>
            <a:ext cx="8858312" cy="521495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Существует еще одна память - это </a:t>
            </a:r>
            <a:r>
              <a:rPr lang="ru-RU" b="1" dirty="0" smtClean="0">
                <a:solidFill>
                  <a:schemeClr val="tx1"/>
                </a:solidFill>
              </a:rPr>
              <a:t>энергонезависимая долговременная память</a:t>
            </a:r>
            <a:r>
              <a:rPr lang="ru-RU" dirty="0" smtClean="0"/>
              <a:t>. К такой памяти относятся карты flash-памяти и flash-диски.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Карты flash-памяти и flash-диски называют </a:t>
            </a:r>
            <a:r>
              <a:rPr lang="ru-RU" b="1" dirty="0" smtClean="0">
                <a:solidFill>
                  <a:schemeClr val="tx1"/>
                </a:solidFill>
              </a:rPr>
              <a:t>энергонезависимыми</a:t>
            </a:r>
            <a:r>
              <a:rPr lang="ru-RU" dirty="0" smtClean="0"/>
              <a:t>, потому что они используют энергию только для записи и считывания информации, а для хранения - нет.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500438"/>
            <a:ext cx="4293870" cy="1207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Энергонезависимая долговременная память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75191"/>
            <a:ext cx="9001156" cy="493995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Также данные устройства по </a:t>
            </a:r>
          </a:p>
          <a:p>
            <a:pPr>
              <a:buNone/>
            </a:pPr>
            <a:r>
              <a:rPr lang="ru-RU" dirty="0" smtClean="0"/>
              <a:t>    своему строению немного проще, </a:t>
            </a:r>
          </a:p>
          <a:p>
            <a:pPr>
              <a:buNone/>
            </a:pPr>
            <a:r>
              <a:rPr lang="ru-RU" dirty="0" smtClean="0"/>
              <a:t>    чем предыдущие, они не имеют никаких движущихся частей, поэтому они более надежны и компактны.</a:t>
            </a:r>
          </a:p>
          <a:p>
            <a:r>
              <a:rPr lang="ru-RU" dirty="0" smtClean="0"/>
              <a:t>За счет своей компактности и низкому потреблению энергии flash-память используется в цифровых фото- и видеокамерах, MP3-плеерах, мобильных телефонах и т.д.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1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0"/>
            <a:ext cx="2487295" cy="249428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559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компьютерная </a:t>
            </a:r>
            <a:br>
              <a:rPr lang="ru-RU" dirty="0" smtClean="0"/>
            </a:br>
            <a:r>
              <a:rPr lang="ru-RU" dirty="0" smtClean="0"/>
              <a:t>память?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Само понятие «</a:t>
            </a:r>
            <a:r>
              <a:rPr lang="ru-RU" b="1" dirty="0" smtClean="0"/>
              <a:t>память</a:t>
            </a:r>
            <a:r>
              <a:rPr lang="ru-RU" dirty="0" smtClean="0"/>
              <a:t>» ассоциируется у нас с памятью человека. Так и есть - память компьютера похожа на нашу память. 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5565" y="0"/>
            <a:ext cx="1448435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videouroki.net/videouroki/conspekty/inf8/11-operativnaya-pamyat-dolgovremennaya-pamyat.files/image00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571876"/>
            <a:ext cx="578647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Энергонезависимая долговременная память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7"/>
            <a:ext cx="8858312" cy="542926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Т.к. современные технологии развиваются, то на смену дискетам и CD дискам пришли USB-диски, именно поэтому некоторые фирмы перестали выпускать компьютеры с дисководом гибких дисков.</a:t>
            </a:r>
          </a:p>
          <a:p>
            <a:r>
              <a:rPr lang="ru-RU" sz="2400" dirty="0" smtClean="0"/>
              <a:t>На данный момент ассортимент USB flash-накопителей очень велик. Они отличаются между собой формой, емкостью и быстродействием.</a:t>
            </a:r>
            <a:endParaRPr lang="ru-RU" sz="2400" dirty="0"/>
          </a:p>
        </p:txBody>
      </p:sp>
      <p:pic>
        <p:nvPicPr>
          <p:cNvPr id="4" name="Рисунок 3" descr="https://videouroki.net/videouroki/conspekty/inf8/11-operativnaya-pamyat-dolgovremennaya-pamyat.files/image01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4143380"/>
            <a:ext cx="571504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Учебник Н. Д. </a:t>
            </a:r>
            <a:r>
              <a:rPr lang="ru-RU" dirty="0" err="1" smtClean="0"/>
              <a:t>Угринович</a:t>
            </a:r>
            <a:r>
              <a:rPr lang="ru-RU" smtClean="0"/>
              <a:t>, «Информатика и ИКТ», 8 класс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258204" cy="411480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Мы способны помнить какие-то события всю жизнь, например, такие как дата рождения, порода любимой собаки, таблица умножения, а есть такие события, которые мы помним всего лишь некоторое время, например, когда звоним в справочную службу, чтобы узнать нужный номер телефона.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0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57166"/>
            <a:ext cx="585791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Долговременная память</a:t>
            </a:r>
            <a:r>
              <a:rPr lang="ru-RU" dirty="0" smtClean="0"/>
              <a:t> - это память, где информация хранится долго. И только сам пользователь, если решит, что эта информация ему больше не нужна - может удалить.</a:t>
            </a:r>
          </a:p>
          <a:p>
            <a:r>
              <a:rPr lang="ru-RU" dirty="0" smtClean="0"/>
              <a:t>И </a:t>
            </a:r>
            <a:r>
              <a:rPr lang="ru-RU" b="1" dirty="0" smtClean="0">
                <a:solidFill>
                  <a:srgbClr val="FF0000"/>
                </a:solidFill>
              </a:rPr>
              <a:t>оперативная память</a:t>
            </a:r>
            <a:r>
              <a:rPr lang="ru-RU" dirty="0" smtClean="0"/>
              <a:t>, где информация хранится только до тех пор, пока компьютер включен.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510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компьютерная память?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75191"/>
            <a:ext cx="8786874" cy="4625609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Но все же понятия </a:t>
            </a: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b="1" dirty="0" smtClean="0">
                <a:solidFill>
                  <a:srgbClr val="FF0000"/>
                </a:solidFill>
              </a:rPr>
              <a:t>память человека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b="1" dirty="0" smtClean="0">
                <a:solidFill>
                  <a:srgbClr val="FF0000"/>
                </a:solidFill>
              </a:rPr>
              <a:t>память компьютера</a:t>
            </a:r>
            <a:r>
              <a:rPr lang="ru-RU" dirty="0" smtClean="0">
                <a:solidFill>
                  <a:srgbClr val="FF0000"/>
                </a:solidFill>
              </a:rPr>
              <a:t>» </a:t>
            </a:r>
            <a:r>
              <a:rPr lang="ru-RU" dirty="0" smtClean="0"/>
              <a:t>отличаются между собой. Потому что работа компьютера зависит от заложенной в нем программы, а человек - сам управляет своими действиями.</a:t>
            </a:r>
          </a:p>
          <a:p>
            <a:r>
              <a:rPr lang="ru-RU" dirty="0" smtClean="0"/>
              <a:t>Данная память представляет собой последовательность ячеек, в которых может находиться (храниться) двоичный код, состоящий из восьми знаков.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компьютерная память?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Что касается нумерации ячеек, то она начинается с нуля.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0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500306"/>
            <a:ext cx="385765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компьютерная память?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Объем оперативной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Если же мы хотим, вычислить </a:t>
            </a:r>
            <a:r>
              <a:rPr lang="ru-RU" b="1" dirty="0" smtClean="0">
                <a:solidFill>
                  <a:srgbClr val="FF0000"/>
                </a:solidFill>
              </a:rPr>
              <a:t>объем</a:t>
            </a:r>
            <a:r>
              <a:rPr lang="ru-RU" dirty="0" smtClean="0">
                <a:solidFill>
                  <a:srgbClr val="FF0000"/>
                </a:solidFill>
              </a:rPr>
              <a:t> оперативной памяти</a:t>
            </a:r>
            <a:r>
              <a:rPr lang="ru-RU" dirty="0" smtClean="0"/>
              <a:t> компьютера, то для этого нам нужно количество информации, которая хранится в каждой ячейке, умножить на количество ячеек.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Количество</a:t>
            </a:r>
            <a:r>
              <a:rPr lang="ru-RU" dirty="0" smtClean="0"/>
              <a:t> информации, которая хранится в одной ячейке, равно </a:t>
            </a:r>
            <a:r>
              <a:rPr lang="ru-RU" b="1" dirty="0" smtClean="0">
                <a:solidFill>
                  <a:srgbClr val="FF0000"/>
                </a:solidFill>
              </a:rPr>
              <a:t>8 бит, или 1 байт</a:t>
            </a:r>
            <a:r>
              <a:rPr lang="ru-RU" dirty="0" smtClean="0"/>
              <a:t>. Если мы будем знать количество ячеек оперативной памяти, то с легкость можем рассчитать объем оперативной памяти компьютера.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Например:</a:t>
            </a:r>
            <a:endParaRPr lang="ru-RU" dirty="0"/>
          </a:p>
        </p:txBody>
      </p:sp>
      <p:pic>
        <p:nvPicPr>
          <p:cNvPr id="4" name="Содержимое 3" descr="https://videouroki.net/videouroki/conspekty/inf8/11-operativnaya-pamyat-dolgovremennaya-pamyat.files/image00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192882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videouroki.net/videouroki/conspekty/inf8/11-operativnaya-pamyat-dolgovremennaya-pamyat.files/image0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3116"/>
            <a:ext cx="3175966" cy="14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85720" y="3714752"/>
            <a:ext cx="8715436" cy="10156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/>
              <a:t>Тогда объем оперативной памяти компьютера равен количество информации, хранящейся в каждой ячейке, умноженное на количество ячеек, т.е.:</a:t>
            </a:r>
          </a:p>
        </p:txBody>
      </p:sp>
      <p:pic>
        <p:nvPicPr>
          <p:cNvPr id="7" name="Рисунок 6" descr="https://videouroki.net/videouroki/conspekty/inf8/11-operativnaya-pamyat-dolgovremennaya-pamyat.files/image00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5000636"/>
            <a:ext cx="450059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ru-RU" dirty="0" smtClean="0"/>
          </a:p>
          <a:p>
            <a:r>
              <a:rPr lang="ru-RU" dirty="0" smtClean="0"/>
              <a:t>Оперативную память строят на модулях памяти. Эти модули представляют собой плоские пластины, на которых расположены электрические контакты. По бокам пластины размещаются большие интегральные схемы памяти, которые еще называют </a:t>
            </a:r>
            <a:r>
              <a:rPr lang="ru-RU" b="1" dirty="0" smtClean="0"/>
              <a:t>БИС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s://videouroki.net/videouroki/conspekty/inf8/11-operativnaya-pamyat-dolgovremennaya-pamyat.files/image0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85729"/>
            <a:ext cx="342902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</TotalTime>
  <Words>1024</Words>
  <Application>Microsoft Office PowerPoint</Application>
  <PresentationFormat>Экран (4:3)</PresentationFormat>
  <Paragraphs>76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Модульная</vt:lpstr>
      <vt:lpstr> Оперативная память. Долговременная память </vt:lpstr>
      <vt:lpstr>Что такое компьютерная  память?  </vt:lpstr>
      <vt:lpstr>Слайд 3</vt:lpstr>
      <vt:lpstr>Что такое компьютерная память?  </vt:lpstr>
      <vt:lpstr>Что такое компьютерная память?  </vt:lpstr>
      <vt:lpstr>Что такое компьютерная память?  </vt:lpstr>
      <vt:lpstr>Объем оперативной памяти</vt:lpstr>
      <vt:lpstr>Например:</vt:lpstr>
      <vt:lpstr>БИС</vt:lpstr>
      <vt:lpstr>Слайд 10</vt:lpstr>
      <vt:lpstr>Долговременная память</vt:lpstr>
      <vt:lpstr>Винчестер</vt:lpstr>
      <vt:lpstr>Винчестер</vt:lpstr>
      <vt:lpstr>Винчестер</vt:lpstr>
      <vt:lpstr>Винчестер</vt:lpstr>
      <vt:lpstr>Оптические диски</vt:lpstr>
      <vt:lpstr>Оптические диски</vt:lpstr>
      <vt:lpstr>Энергонезависимая долговременная память</vt:lpstr>
      <vt:lpstr>Энергонезависимая долговременная память</vt:lpstr>
      <vt:lpstr>Энергонезависимая долговременная память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Оперативная память. Долговременная память</dc:title>
  <dc:creator>Тати</dc:creator>
  <cp:lastModifiedBy>Тати</cp:lastModifiedBy>
  <cp:revision>7</cp:revision>
  <dcterms:created xsi:type="dcterms:W3CDTF">2016-11-15T02:20:03Z</dcterms:created>
  <dcterms:modified xsi:type="dcterms:W3CDTF">2017-01-25T02:15:45Z</dcterms:modified>
</cp:coreProperties>
</file>